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ec4543a2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ec4543a2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ec4543a2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ec4543a2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ec4543a2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ec4543a2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ec4543a2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ec4543a2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ec4543a2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ec4543a2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ec4543a2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ec4543a2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ec4543a2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ec4543a2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ec4543a2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ec4543a2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ec4543a2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ec4543a2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ec4543a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aec4543a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ec4543a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ec4543a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ec4543a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ec4543a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ec4543a2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ec4543a2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ec4543a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ec4543a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ec4543a2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ec4543a2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ec4543a2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ec4543a2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ec4543a2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ec4543a2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15938"/>
          <a:stretch/>
        </p:blipFill>
        <p:spPr>
          <a:xfrm>
            <a:off x="727650" y="296375"/>
            <a:ext cx="7688726" cy="484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7595" l="0" r="3053" t="9937"/>
          <a:stretch/>
        </p:blipFill>
        <p:spPr>
          <a:xfrm>
            <a:off x="773200" y="296375"/>
            <a:ext cx="7597600" cy="484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2315900" y="7669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3958325" y="1280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bold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677850" y="28227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gif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041150" y="17695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“ei”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10570"/>
          <a:stretch/>
        </p:blipFill>
        <p:spPr>
          <a:xfrm>
            <a:off x="1143000" y="543500"/>
            <a:ext cx="6858000" cy="4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2501100" y="783725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3958325" y="1280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bold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2890100" y="33783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gif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7767" l="0" r="3836" t="9948"/>
          <a:stretch/>
        </p:blipFill>
        <p:spPr>
          <a:xfrm>
            <a:off x="788825" y="287975"/>
            <a:ext cx="7566349" cy="485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2366400" y="7248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3958325" y="1280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bold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2124025" y="302475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gif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4066425" y="20557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“ei”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6906" l="0" r="4223" t="9989"/>
          <a:stretch/>
        </p:blipFill>
        <p:spPr>
          <a:xfrm>
            <a:off x="841450" y="287975"/>
            <a:ext cx="7461101" cy="485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2341150" y="5817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3958325" y="1280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bold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3830700" y="1803175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“ei”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6729" l="0" r="4095" t="10905"/>
          <a:stretch/>
        </p:blipFill>
        <p:spPr>
          <a:xfrm>
            <a:off x="828975" y="321625"/>
            <a:ext cx="7486074" cy="482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2425350" y="69955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3958325" y="1280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bold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0" l="0" r="0" t="10570"/>
          <a:stretch/>
        </p:blipFill>
        <p:spPr>
          <a:xfrm>
            <a:off x="1143000" y="543500"/>
            <a:ext cx="6858000" cy="4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5109825" y="185175"/>
            <a:ext cx="14826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“O tempo médio para obter um recorte simples caiu ~20 minutos para menos de 1 minuto, uma redução superior a 95% no esforço de consulta. Além disso, eliminamos erro humano, retrabalho e reprocessamentos manuais.”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2450575" y="876325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3958325" y="1280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bold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3830700" y="1803175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“ei”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6903" l="0" r="0" t="10115"/>
          <a:stretch/>
        </p:blipFill>
        <p:spPr>
          <a:xfrm>
            <a:off x="684525" y="304800"/>
            <a:ext cx="77749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5194000" y="747750"/>
            <a:ext cx="3897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“Reduzir o tempo de consulta de indicadores de tecnologia de 1–2 horas para menos de 1 minuto.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Hoje, é necessário navegar por pelo menos 6 indicadores, abrir múltiplos analíticos, cruzar fontes diferentes e validar manualmente pontos focais.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Com a centralização, tudo isso passa a ser visualizado em uma única tela, com filtros instantâneos, fonte única de verdade e donos claros.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O ganho estimado é superior a 97% em eficiência, além da eliminação de retrabalho e inconsistências.”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2223300" y="69955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983400" y="4203425"/>
            <a:ext cx="3962400" cy="384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2000">
                <a:solidFill>
                  <a:srgbClr val="FF0000"/>
                </a:solidFill>
              </a:rPr>
              <a:t>fluxograma + ajuda de dados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3958325" y="1280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bold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25" y="4257745"/>
            <a:ext cx="9144003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18500" y="2408251"/>
            <a:ext cx="2567550" cy="179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9275" y="37950"/>
            <a:ext cx="9144000" cy="2533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</a:t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9275" y="2571750"/>
            <a:ext cx="9144000" cy="2533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DEPOIS</a:t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3361475" y="2379750"/>
            <a:ext cx="2439600" cy="384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2000">
                <a:solidFill>
                  <a:srgbClr val="FF0000"/>
                </a:solidFill>
              </a:rPr>
              <a:t>video hoje x depois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154175" y="204550"/>
            <a:ext cx="406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Antes: 10 minutos para entender.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154175" y="2853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Agora: 5 segundos para </a:t>
            </a:r>
            <a:r>
              <a:rPr lang="pt-BR" sz="1500" u="sng">
                <a:solidFill>
                  <a:schemeClr val="dk1"/>
                </a:solidFill>
                <a:highlight>
                  <a:srgbClr val="FFFF00"/>
                </a:highlight>
              </a:rPr>
              <a:t>decidir</a:t>
            </a: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236550" y="226050"/>
            <a:ext cx="8872800" cy="4691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DEPOIS</a:t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3453150" y="1710775"/>
            <a:ext cx="2439600" cy="384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2000">
                <a:solidFill>
                  <a:srgbClr val="FF0000"/>
                </a:solidFill>
              </a:rPr>
              <a:t>video funcionando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14111"/>
          <a:stretch/>
        </p:blipFill>
        <p:spPr>
          <a:xfrm>
            <a:off x="822700" y="313225"/>
            <a:ext cx="7498602" cy="483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14726"/>
          <a:stretch/>
        </p:blipFill>
        <p:spPr>
          <a:xfrm>
            <a:off x="815550" y="338475"/>
            <a:ext cx="7512899" cy="48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12188"/>
          <a:stretch/>
        </p:blipFill>
        <p:spPr>
          <a:xfrm>
            <a:off x="871975" y="270225"/>
            <a:ext cx="7400051" cy="48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2290650" y="270225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5052675" y="3225875"/>
            <a:ext cx="166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Centralizar mais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4287500" y="3992800"/>
            <a:ext cx="166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vincular linkedin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7603" l="0" r="0" t="8468"/>
          <a:stretch/>
        </p:blipFill>
        <p:spPr>
          <a:xfrm>
            <a:off x="714950" y="287975"/>
            <a:ext cx="7714099" cy="4855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-7195750" y="530500"/>
            <a:ext cx="14304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highlight>
                  <a:srgbClr val="FFFF00"/>
                </a:highlight>
              </a:rPr>
              <a:t>Radar Estratégico (5): </a:t>
            </a:r>
            <a:r>
              <a:rPr lang="pt-BR" sz="800">
                <a:solidFill>
                  <a:schemeClr val="dk1"/>
                </a:solidFill>
                <a:highlight>
                  <a:srgbClr val="FFFF00"/>
                </a:highlight>
              </a:rPr>
              <a:t>95% menos tempo de consulta; visão única oficial; zero retrabalho.</a:t>
            </a:r>
            <a:endParaRPr sz="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highlight>
                  <a:srgbClr val="FFFF00"/>
                </a:highlight>
              </a:rPr>
              <a:t>Central Unificada de Pendências CIO1 (5): </a:t>
            </a:r>
            <a:r>
              <a:rPr lang="pt-BR" sz="800">
                <a:solidFill>
                  <a:schemeClr val="dk1"/>
                </a:solidFill>
                <a:highlight>
                  <a:srgbClr val="FFFF00"/>
                </a:highlight>
              </a:rPr>
              <a:t>1–2h → &lt;1 minuto; fonte única; priorização instantânea.</a:t>
            </a:r>
            <a:endParaRPr sz="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800">
                <a:solidFill>
                  <a:schemeClr val="dk1"/>
                </a:solidFill>
                <a:highlight>
                  <a:srgbClr val="FFFF00"/>
                </a:highlight>
              </a:rPr>
              <a:t>Score Resiliência, IU Confia e IU Risk (4): </a:t>
            </a:r>
            <a:r>
              <a:rPr lang="pt-BR" sz="800">
                <a:solidFill>
                  <a:schemeClr val="dk1"/>
                </a:solidFill>
                <a:highlight>
                  <a:srgbClr val="FFFF00"/>
                </a:highlight>
              </a:rPr>
              <a:t>CIO1 em 93% e RT Cross em 98% (nível A); Indicadores guiando priorização real; Governança unificada e adotada pela diretoria.</a:t>
            </a:r>
            <a:endParaRPr sz="8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-5815875" y="421075"/>
            <a:ext cx="17349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800">
                <a:highlight>
                  <a:srgbClr val="FFFF00"/>
                </a:highlight>
              </a:rPr>
              <a:t>Breaking Glass (3): </a:t>
            </a:r>
            <a:r>
              <a:rPr lang="pt-BR" sz="800">
                <a:highlight>
                  <a:srgbClr val="FFFF00"/>
                </a:highlight>
              </a:rPr>
              <a:t>Visibilidade dos acessos emergenciais; Queda no uso indevido e conscientização dos times; Indicadores revelando causas e padrões estruturais.</a:t>
            </a:r>
            <a:endParaRPr sz="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800">
                <a:highlight>
                  <a:srgbClr val="FFFF00"/>
                </a:highlight>
              </a:rPr>
              <a:t>PEP – Arco de Login (3): </a:t>
            </a:r>
            <a:r>
              <a:rPr lang="pt-BR" sz="800">
                <a:highlight>
                  <a:srgbClr val="FFFF00"/>
                </a:highlight>
              </a:rPr>
              <a:t>Mapeamento completo das siglas e riscos do Arco; Findings e PDCAs estruturados com visão clara de resiliência; Engajamento técnico elevado e cadência de governança.</a:t>
            </a:r>
            <a:endParaRPr sz="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highlight>
                  <a:srgbClr val="FFFF00"/>
                </a:highlight>
              </a:rPr>
              <a:t>Score de Dados (5): </a:t>
            </a:r>
            <a:r>
              <a:rPr lang="pt-BR" sz="800">
                <a:solidFill>
                  <a:schemeClr val="dk1"/>
                </a:solidFill>
                <a:highlight>
                  <a:srgbClr val="FFFF00"/>
                </a:highlight>
              </a:rPr>
              <a:t>Virada completa em 2 meses: +6 p.p. no score geral e até +22 p.p. em governança; previsibilidade ampliada e confiança recuperada.</a:t>
            </a:r>
            <a:endParaRPr sz="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800">
                <a:solidFill>
                  <a:schemeClr val="dk1"/>
                </a:solidFill>
                <a:highlight>
                  <a:srgbClr val="FFFF00"/>
                </a:highlight>
              </a:rPr>
              <a:t>Score Resiliência, IU Confia e IU Risk (4)</a:t>
            </a:r>
            <a:endParaRPr sz="8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-4160850" y="421075"/>
            <a:ext cx="1376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800">
                <a:highlight>
                  <a:srgbClr val="FFFF00"/>
                </a:highlight>
              </a:rPr>
              <a:t>Monitoração Crítica – Sigla (4): </a:t>
            </a:r>
            <a:r>
              <a:rPr lang="pt-BR" sz="800">
                <a:highlight>
                  <a:srgbClr val="FFFF00"/>
                </a:highlight>
              </a:rPr>
              <a:t>–70% (P3), –61% (P2) e recorrência –86%; monitoração proativa implantada e governança diária consolidada.</a:t>
            </a:r>
            <a:endParaRPr sz="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800">
                <a:highlight>
                  <a:srgbClr val="FFFF00"/>
                </a:highlight>
              </a:rPr>
              <a:t>Monitoração Crítica – App (4): </a:t>
            </a:r>
            <a:r>
              <a:rPr lang="pt-BR" sz="800">
                <a:highlight>
                  <a:srgbClr val="FFFF00"/>
                </a:highlight>
              </a:rPr>
              <a:t>Triagem acelerada; dono de rota definido sem gargalos; CMDB corrigido e reincidências eliminadas.</a:t>
            </a:r>
            <a:endParaRPr sz="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800">
                <a:highlight>
                  <a:srgbClr val="FFFF00"/>
                </a:highlight>
              </a:rPr>
              <a:t>Score de Cyber (3): </a:t>
            </a:r>
            <a:r>
              <a:rPr lang="pt-BR" sz="800">
                <a:highlight>
                  <a:srgbClr val="FFFF00"/>
                </a:highlight>
              </a:rPr>
              <a:t>RTs em níveis A/B; previsibilidade ampliada; análises aceleradas com repasses e dashboards.</a:t>
            </a:r>
            <a:endParaRPr sz="800">
              <a:highlight>
                <a:srgbClr val="FFFF00"/>
              </a:highlight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5983900" y="3638525"/>
            <a:ext cx="2372100" cy="883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2000">
                <a:solidFill>
                  <a:srgbClr val="FF0000"/>
                </a:solidFill>
              </a:rPr>
              <a:t>resumir mais as explicações aqui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-2784450" y="421075"/>
            <a:ext cx="13764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800">
                <a:highlight>
                  <a:srgbClr val="FFFF00"/>
                </a:highlight>
              </a:rPr>
              <a:t>Central Unificada de Pendências CIO1 (5)</a:t>
            </a:r>
            <a:endParaRPr sz="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800">
                <a:highlight>
                  <a:srgbClr val="FFFF00"/>
                </a:highlight>
              </a:rPr>
              <a:t>Radar Estratégico (5)</a:t>
            </a:r>
            <a:endParaRPr b="1" sz="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800">
                <a:solidFill>
                  <a:schemeClr val="dk1"/>
                </a:solidFill>
                <a:highlight>
                  <a:srgbClr val="FFFF00"/>
                </a:highlight>
              </a:rPr>
              <a:t>Score Resiliência, IU Confia e IU Risk (4)</a:t>
            </a:r>
            <a:endParaRPr b="1" sz="8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-1523450" y="454750"/>
            <a:ext cx="1631100" cy="1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800">
                <a:highlight>
                  <a:srgbClr val="FFFF00"/>
                </a:highlight>
              </a:rPr>
              <a:t>Maturidade de Observabilidade (5): </a:t>
            </a:r>
            <a:r>
              <a:rPr lang="pt-BR" sz="800">
                <a:highlight>
                  <a:srgbClr val="FFFF00"/>
                </a:highlight>
              </a:rPr>
              <a:t>CIO1 saiu de Básico para Intermediário; 100% das métricas validadas; confiança executiva consolidada com indicadores precisos.</a:t>
            </a:r>
            <a:endParaRPr sz="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800">
                <a:highlight>
                  <a:srgbClr val="FFFF00"/>
                </a:highlight>
              </a:rPr>
              <a:t>Monitoração Crítica – </a:t>
            </a:r>
            <a:r>
              <a:rPr b="1" lang="pt-BR" sz="800" u="sng">
                <a:solidFill>
                  <a:schemeClr val="accent1"/>
                </a:solidFill>
                <a:highlight>
                  <a:srgbClr val="FFFF00"/>
                </a:highlight>
              </a:rPr>
              <a:t>App</a:t>
            </a:r>
            <a:r>
              <a:rPr b="1" lang="pt-BR" sz="800">
                <a:highlight>
                  <a:srgbClr val="FFFF00"/>
                </a:highlight>
              </a:rPr>
              <a:t>* (4)</a:t>
            </a:r>
            <a:endParaRPr b="1" sz="800">
              <a:highlight>
                <a:srgbClr val="FFFF00"/>
              </a:highlight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8429050" y="421075"/>
            <a:ext cx="2607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highlight>
                  <a:srgbClr val="FFFF00"/>
                </a:highlight>
              </a:rPr>
              <a:t>6. Falta de Acompanhamento Executivo &amp; Narrativa Estratégica</a:t>
            </a:r>
            <a:endParaRPr b="1" sz="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800">
                <a:highlight>
                  <a:srgbClr val="FFFF00"/>
                </a:highlight>
              </a:rPr>
              <a:t>O problema:</a:t>
            </a:r>
            <a:endParaRPr b="1" sz="800">
              <a:highlight>
                <a:srgbClr val="FFFF00"/>
              </a:highlight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pt-BR" sz="800">
                <a:highlight>
                  <a:srgbClr val="FFFF00"/>
                </a:highlight>
              </a:rPr>
              <a:t>A liderança recebia informações de forma dispersa, sem narrativa clara ou priorização.</a:t>
            </a:r>
            <a:endParaRPr b="1" sz="800">
              <a:highlight>
                <a:srgbClr val="FFFF00"/>
              </a:highlight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pt-BR" sz="800">
                <a:highlight>
                  <a:srgbClr val="FFFF00"/>
                </a:highlight>
              </a:rPr>
              <a:t>Pouca previsibilidade e baixa capacidade de antecipar riscos.</a:t>
            </a:r>
            <a:endParaRPr b="1" sz="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800">
                <a:highlight>
                  <a:srgbClr val="FFFF00"/>
                </a:highlight>
              </a:rPr>
              <a:t>Como resolvi:</a:t>
            </a:r>
            <a:endParaRPr b="1" sz="800">
              <a:highlight>
                <a:srgbClr val="FFFF00"/>
              </a:highlight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pt-BR" sz="800">
                <a:highlight>
                  <a:srgbClr val="FFFF00"/>
                </a:highlight>
              </a:rPr>
              <a:t>Construção de narrativas executivas semanais e mensais.</a:t>
            </a:r>
            <a:endParaRPr b="1" sz="800">
              <a:highlight>
                <a:srgbClr val="FFFF00"/>
              </a:highlight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pt-BR" sz="800">
                <a:highlight>
                  <a:srgbClr val="FFFF00"/>
                </a:highlight>
              </a:rPr>
              <a:t>Dashboards de leitura rápida orientados para decisão.</a:t>
            </a:r>
            <a:endParaRPr b="1" sz="800">
              <a:highlight>
                <a:srgbClr val="FFFF00"/>
              </a:highlight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pt-BR" sz="800">
                <a:highlight>
                  <a:srgbClr val="FFFF00"/>
                </a:highlight>
              </a:rPr>
              <a:t>Criação de canais executivos diretos com superintendentes e diretoria.</a:t>
            </a:r>
            <a:endParaRPr b="1" sz="800">
              <a:highlight>
                <a:srgbClr val="FFFF00"/>
              </a:highlight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0" y="421075"/>
            <a:ext cx="1631100" cy="21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highlight>
                  <a:srgbClr val="FFFF00"/>
                </a:highlight>
              </a:rPr>
              <a:t>Radar Estratégico (5)</a:t>
            </a:r>
            <a:endParaRPr b="1" sz="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highlight>
                  <a:srgbClr val="FFFF00"/>
                </a:highlight>
              </a:rPr>
              <a:t>Chat Executivo – Superintendentes (3): </a:t>
            </a:r>
            <a:r>
              <a:rPr lang="pt-BR" sz="800">
                <a:solidFill>
                  <a:schemeClr val="dk1"/>
                </a:solidFill>
                <a:highlight>
                  <a:srgbClr val="FFFF00"/>
                </a:highlight>
              </a:rPr>
              <a:t>Adoção 100%; respostas mais rápidas e MTTR menor; riscos antecipados antes de escalar.</a:t>
            </a:r>
            <a:endParaRPr b="1" sz="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highlight>
                  <a:srgbClr val="FFFF00"/>
                </a:highlight>
              </a:rPr>
              <a:t>Monitoração Crítica – Sigla (4)</a:t>
            </a:r>
            <a:endParaRPr b="1" sz="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highlight>
                  <a:srgbClr val="FFFF00"/>
                </a:highlight>
              </a:rPr>
              <a:t>Monitoração Crítica – App (4)</a:t>
            </a:r>
            <a:endParaRPr b="1" sz="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800">
                <a:solidFill>
                  <a:schemeClr val="dk1"/>
                </a:solidFill>
                <a:highlight>
                  <a:srgbClr val="FFFF00"/>
                </a:highlight>
              </a:rPr>
              <a:t>Score Resiliência, IU Confia e IU Risk (4)</a:t>
            </a:r>
            <a:endParaRPr b="1" sz="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7598" l="0" r="0" t="8719"/>
          <a:stretch/>
        </p:blipFill>
        <p:spPr>
          <a:xfrm>
            <a:off x="737450" y="330050"/>
            <a:ext cx="7669101" cy="48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2012850" y="4386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3958325" y="1280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bold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5609150" y="335305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gif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3830700" y="1803175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“ei”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17126" y="949048"/>
            <a:ext cx="4077351" cy="39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7400" y="1564136"/>
            <a:ext cx="2368150" cy="22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0" r="0" t="8542"/>
          <a:stretch/>
        </p:blipFill>
        <p:spPr>
          <a:xfrm>
            <a:off x="1143000" y="439500"/>
            <a:ext cx="6858000" cy="47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2492675" y="4891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958325" y="1280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bold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5609150" y="335305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gif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830700" y="1803175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“ei”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8700" y="9997476"/>
            <a:ext cx="4809976" cy="46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4350" y="2156800"/>
            <a:ext cx="2327401" cy="225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0" r="0" t="7561"/>
          <a:stretch/>
        </p:blipFill>
        <p:spPr>
          <a:xfrm>
            <a:off x="1143000" y="388975"/>
            <a:ext cx="6858000" cy="47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2635800" y="8595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3958325" y="1280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bold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989325" y="303315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gif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3830700" y="1803175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“ei”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0" t="9033"/>
          <a:stretch/>
        </p:blipFill>
        <p:spPr>
          <a:xfrm>
            <a:off x="1143000" y="464750"/>
            <a:ext cx="6858000" cy="46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2568450" y="598525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Desafios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958325" y="128000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bold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830700" y="1803175"/>
            <a:ext cx="14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00"/>
                </a:highlight>
              </a:rPr>
              <a:t>“ei”</a:t>
            </a:r>
            <a:endParaRPr sz="15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